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57" r:id="rId4"/>
    <p:sldId id="270" r:id="rId5"/>
    <p:sldId id="273" r:id="rId6"/>
    <p:sldId id="271" r:id="rId7"/>
    <p:sldId id="272" r:id="rId8"/>
    <p:sldId id="269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55" autoAdjust="0"/>
  </p:normalViewPr>
  <p:slideViewPr>
    <p:cSldViewPr>
      <p:cViewPr>
        <p:scale>
          <a:sx n="76" d="100"/>
          <a:sy n="76" d="100"/>
        </p:scale>
        <p:origin x="-98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0F453-7750-42CF-9ECE-74EAA606A1F3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28EDB-62D9-482C-AEA9-36B420D762A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595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pid25535/bulletin_officiel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cid107211/le-stage-de-3e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b="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Arrêté du 1er juillet 2015 - JO du 7 juillet 2015</a:t>
            </a:r>
            <a:r>
              <a:rPr lang="fr-FR" sz="1200" b="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(extrait) : le parcours avenir</a:t>
            </a: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contribue à permettre à l’élève de :</a:t>
            </a:r>
          </a:p>
          <a:p>
            <a:r>
              <a:rPr lang="fr-F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découvrir le monde économique et professionnel </a:t>
            </a:r>
            <a:endParaRPr lang="fr-F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développer le sens de l’engagement et de l’initiative </a:t>
            </a:r>
            <a:endParaRPr lang="fr-F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élaborer son projet d’orientation scolaire et professionnel</a:t>
            </a:r>
            <a:endParaRPr lang="fr-F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u="sng" baseline="0" dirty="0" smtClean="0"/>
              <a:t>Lien avec le socle commun : </a:t>
            </a:r>
            <a:r>
              <a:rPr lang="fr-FR" baseline="0" dirty="0" smtClean="0"/>
              <a:t>Au collège, </a:t>
            </a: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 vise l’acquisition de connaissances et de compétences destinées à favoriser une participation constructive à la future vie sociale et professionnelle du jeune collégien. Ce parcours contribue à donner du sens et à valoriser le contenu des apprentissages en favorisant le lien entre ces derniers et les démarches de découverte du monde socio-économique proposées aux élèves par les équipes éducatives</a:t>
            </a: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fr-FR" sz="1200" b="0" i="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baseline="0" dirty="0" smtClean="0"/>
          </a:p>
          <a:p>
            <a:r>
              <a:rPr lang="fr-FR" b="1" baseline="0" dirty="0" smtClean="0"/>
              <a:t>Contrat d’objectif du collège Jean Pelletier : </a:t>
            </a:r>
            <a:r>
              <a:rPr lang="fr-FR" baseline="0" dirty="0" smtClean="0"/>
              <a:t>Axe 2 Promouvoir l’ambition scolaire - Fiche 1 « faire vivre le parcours avenir tel qu’il a été formalisé »</a:t>
            </a:r>
          </a:p>
          <a:p>
            <a:endParaRPr lang="fr-FR" baseline="0" dirty="0" smtClean="0"/>
          </a:p>
          <a:p>
            <a:r>
              <a:rPr lang="fr-FR" b="1" baseline="0" dirty="0" smtClean="0"/>
              <a:t>Rappel du parcours sur les 3 niveaux : </a:t>
            </a:r>
          </a:p>
          <a:p>
            <a:r>
              <a:rPr lang="fr-FR" baseline="0" dirty="0" smtClean="0"/>
              <a:t>Niveau 5</a:t>
            </a:r>
            <a:r>
              <a:rPr lang="fr-FR" baseline="30000" dirty="0" smtClean="0"/>
              <a:t>ème</a:t>
            </a:r>
            <a:r>
              <a:rPr lang="fr-FR" baseline="0" dirty="0" smtClean="0"/>
              <a:t> : découverte </a:t>
            </a:r>
            <a:r>
              <a:rPr lang="fr-FR" baseline="0" dirty="0" smtClean="0"/>
              <a:t>des métiers de ma ville (différents champs professionnels, faire une recherche en utilisant les outils numériques spécialisés) avec réalisation d’une fiche de présentation écrite et orale.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Enjeux : </a:t>
            </a:r>
            <a:r>
              <a:rPr lang="fr-FR" dirty="0" smtClean="0"/>
              <a:t>préparation au stage d’observation</a:t>
            </a:r>
            <a:r>
              <a:rPr lang="fr-FR" baseline="0" dirty="0" smtClean="0"/>
              <a:t> en milieu professionnel de la classe de 3</a:t>
            </a:r>
            <a:r>
              <a:rPr lang="fr-FR" baseline="30000" dirty="0" smtClean="0"/>
              <a:t>ème</a:t>
            </a:r>
            <a:r>
              <a:rPr lang="fr-FR" baseline="0" dirty="0" smtClean="0"/>
              <a:t>. Il s’agit </a:t>
            </a:r>
            <a:r>
              <a:rPr lang="fr-FR" baseline="0" dirty="0" smtClean="0"/>
              <a:t>de développer des compétences permettant de rechercher </a:t>
            </a:r>
            <a:r>
              <a:rPr lang="fr-FR" baseline="0" dirty="0" smtClean="0"/>
              <a:t>un stage (les étapes, les outils), </a:t>
            </a:r>
            <a:r>
              <a:rPr lang="fr-FR" baseline="0" dirty="0" smtClean="0"/>
              <a:t>de savoir se présenter et échanger lors d’un </a:t>
            </a:r>
            <a:r>
              <a:rPr lang="fr-FR" baseline="0" dirty="0" smtClean="0"/>
              <a:t>entretien professionnel. </a:t>
            </a:r>
          </a:p>
          <a:p>
            <a:endParaRPr lang="fr-FR" baseline="0" dirty="0" smtClean="0"/>
          </a:p>
          <a:p>
            <a:r>
              <a:rPr lang="fr-FR" i="1" baseline="0" dirty="0" smtClean="0"/>
              <a:t>Pour l’année prochaine : Simulation </a:t>
            </a:r>
            <a:r>
              <a:rPr lang="fr-FR" i="1" baseline="0" dirty="0" smtClean="0"/>
              <a:t>d’entretien : réutilisation de la fiche métier de 5</a:t>
            </a:r>
            <a:r>
              <a:rPr lang="fr-FR" i="1" baseline="30000" dirty="0" smtClean="0"/>
              <a:t>ème</a:t>
            </a:r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66346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Temps 1 :</a:t>
            </a:r>
            <a:r>
              <a:rPr lang="fr-FR" baseline="0" dirty="0" smtClean="0"/>
              <a:t> </a:t>
            </a:r>
            <a:r>
              <a:rPr lang="fr-FR" dirty="0" smtClean="0"/>
              <a:t>Découvrir</a:t>
            </a:r>
            <a:r>
              <a:rPr lang="fr-FR" baseline="0" dirty="0" smtClean="0"/>
              <a:t> le monde professionnel – Etape dans l’élaboration de son projet personnel – Socle commun Domaine 4. </a:t>
            </a:r>
            <a:r>
              <a:rPr lang="fr-FR" dirty="0" smtClean="0">
                <a:hlinkClick r:id="rId3"/>
              </a:rPr>
              <a:t>https://www.education.gouv.fr/cid107211/le-stage-de-3e.html</a:t>
            </a:r>
            <a:endParaRPr lang="fr-FR" dirty="0" smtClean="0"/>
          </a:p>
          <a:p>
            <a:r>
              <a:rPr lang="fr-FR" dirty="0" smtClean="0"/>
              <a:t>Temps 2 : </a:t>
            </a:r>
            <a:r>
              <a:rPr lang="fr-FR" dirty="0" smtClean="0"/>
              <a:t>En appui</a:t>
            </a:r>
            <a:r>
              <a:rPr lang="fr-FR" baseline="0" dirty="0" smtClean="0"/>
              <a:t>, le document </a:t>
            </a:r>
            <a:r>
              <a:rPr lang="fr-FR" baseline="0" dirty="0" smtClean="0"/>
              <a:t>réalisé par Mme </a:t>
            </a:r>
            <a:r>
              <a:rPr lang="fr-FR" baseline="0" dirty="0" err="1" smtClean="0"/>
              <a:t>Cauzot</a:t>
            </a:r>
            <a:r>
              <a:rPr lang="fr-FR" baseline="0" dirty="0" smtClean="0"/>
              <a:t>, référente Parcours avenir. Comporte également des éléments « coup de pouce » pour les élèves. </a:t>
            </a:r>
          </a:p>
          <a:p>
            <a:r>
              <a:rPr lang="fr-FR" baseline="0" dirty="0" smtClean="0"/>
              <a:t>Temps 3 : </a:t>
            </a:r>
            <a:r>
              <a:rPr lang="fr-FR" dirty="0" smtClean="0"/>
              <a:t>En appui</a:t>
            </a:r>
            <a:r>
              <a:rPr lang="fr-FR" baseline="0" dirty="0" smtClean="0"/>
              <a:t>, le document réalisé par </a:t>
            </a:r>
            <a:r>
              <a:rPr lang="fr-FR" baseline="0" dirty="0" smtClean="0"/>
              <a:t>Mme </a:t>
            </a:r>
            <a:r>
              <a:rPr lang="fr-FR" baseline="0" dirty="0" err="1" smtClean="0"/>
              <a:t>Cauzot</a:t>
            </a:r>
            <a:r>
              <a:rPr lang="fr-FR" baseline="0" dirty="0" smtClean="0"/>
              <a:t>, référente Parcours avenir. Comporte également des éléments « coup de pouce » pour les élèves. Prolongement </a:t>
            </a:r>
            <a:r>
              <a:rPr lang="fr-FR" baseline="0" dirty="0" smtClean="0"/>
              <a:t>possible : évocation </a:t>
            </a:r>
            <a:r>
              <a:rPr lang="fr-FR" baseline="0" dirty="0" smtClean="0"/>
              <a:t>de la convention de stage obligatoire.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</a:t>
            </a:r>
            <a:r>
              <a:rPr lang="fr-FR" baseline="0" dirty="0" smtClean="0"/>
              <a:t> élèves de la classe sont répartis en ½ groupe et participent tour à tour à chaque temps. </a:t>
            </a:r>
          </a:p>
          <a:p>
            <a:r>
              <a:rPr lang="fr-FR" baseline="0" dirty="0" smtClean="0"/>
              <a:t>Temps 4 : en </a:t>
            </a:r>
            <a:r>
              <a:rPr lang="fr-FR" baseline="0" dirty="0" err="1" smtClean="0"/>
              <a:t>co</a:t>
            </a:r>
            <a:r>
              <a:rPr lang="fr-FR" baseline="0" dirty="0" smtClean="0"/>
              <a:t>-animation – simulation d’entretien pour développer une aisance à l’oral et </a:t>
            </a:r>
            <a:r>
              <a:rPr lang="fr-FR" baseline="0" dirty="0" smtClean="0"/>
              <a:t>échanger des « trucs </a:t>
            </a:r>
            <a:r>
              <a:rPr lang="fr-FR" baseline="0" dirty="0" smtClean="0"/>
              <a:t>et </a:t>
            </a:r>
            <a:r>
              <a:rPr lang="fr-FR" baseline="0" dirty="0" smtClean="0"/>
              <a:t>astuces » </a:t>
            </a:r>
            <a:r>
              <a:rPr lang="fr-FR" baseline="0" dirty="0" smtClean="0"/>
              <a:t>dans le cadre de ce type de situation. </a:t>
            </a:r>
          </a:p>
          <a:p>
            <a:r>
              <a:rPr lang="fr-FR" baseline="0" dirty="0" smtClean="0"/>
              <a:t>Temps 5 : en lien avec Mme </a:t>
            </a:r>
            <a:r>
              <a:rPr lang="fr-FR" baseline="0" dirty="0" err="1" smtClean="0"/>
              <a:t>Duperoux</a:t>
            </a:r>
            <a:r>
              <a:rPr lang="fr-FR" baseline="0" dirty="0" smtClean="0"/>
              <a:t>, professeur documentaliste. Elaboration des outils nécessaires.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</a:t>
            </a:r>
            <a:r>
              <a:rPr lang="fr-FR" baseline="0" dirty="0" smtClean="0"/>
              <a:t> de CV du collégien pour leur permettre de mettre en valeur leur profil. Les élèves peuvent rajouter des compétences numériques s’ils maitrisent des logiciels de sons et image par exemple, des appli</a:t>
            </a:r>
            <a:r>
              <a:rPr lang="fr-FR" baseline="0" dirty="0" smtClean="0"/>
              <a:t>… Un niveau PIX. </a:t>
            </a:r>
          </a:p>
          <a:p>
            <a:endParaRPr lang="fr-FR" baseline="0" dirty="0" smtClean="0"/>
          </a:p>
          <a:p>
            <a:r>
              <a:rPr lang="fr-FR" baseline="0" dirty="0" smtClean="0"/>
              <a:t>Trame de CV élaborée avec les partenaires de la Maison de l’emploi, Orléans Métropole.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 livret individuel </a:t>
            </a:r>
            <a:r>
              <a:rPr lang="fr-FR" dirty="0" smtClean="0"/>
              <a:t>sera </a:t>
            </a:r>
            <a:r>
              <a:rPr lang="fr-FR" baseline="0" dirty="0" smtClean="0"/>
              <a:t>numérique pour permettre d’être modifié et retrouvé facilement en classe de 3</a:t>
            </a:r>
            <a:r>
              <a:rPr lang="fr-FR" baseline="30000" dirty="0" smtClean="0"/>
              <a:t>ème</a:t>
            </a:r>
            <a:r>
              <a:rPr lang="fr-FR" baseline="0" dirty="0" smtClean="0"/>
              <a:t>. Il sera disponible soit dans un dossier du réseau (PARCOURS AVENIR) soit sur </a:t>
            </a:r>
            <a:r>
              <a:rPr lang="fr-FR" baseline="0" dirty="0" err="1" smtClean="0"/>
              <a:t>Pronote</a:t>
            </a:r>
            <a:r>
              <a:rPr lang="fr-FR" baseline="0" dirty="0" smtClean="0"/>
              <a:t>, dans le dossier de l’élève. </a:t>
            </a:r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Timeline</a:t>
            </a:r>
            <a:r>
              <a:rPr lang="fr-FR" dirty="0" smtClean="0"/>
              <a:t> non </a:t>
            </a:r>
            <a:r>
              <a:rPr lang="fr-FR" dirty="0" smtClean="0"/>
              <a:t>exhaustive </a:t>
            </a:r>
            <a:r>
              <a:rPr lang="fr-FR" dirty="0" smtClean="0"/>
              <a:t>mais qui illustre </a:t>
            </a:r>
            <a:r>
              <a:rPr lang="fr-FR" dirty="0" smtClean="0"/>
              <a:t>la densité de l’année de 3</a:t>
            </a:r>
            <a:r>
              <a:rPr lang="fr-FR" baseline="30000" dirty="0" smtClean="0"/>
              <a:t>ème</a:t>
            </a:r>
            <a:r>
              <a:rPr lang="fr-FR" dirty="0" smtClean="0"/>
              <a:t> entre les différents objectifs (examen</a:t>
            </a:r>
            <a:r>
              <a:rPr lang="fr-FR" baseline="0" dirty="0" smtClean="0"/>
              <a:t> et orientation) et les dates imposées. La construction de cette année scolaire est élaborée en partenariat avec les professeurs principaux de 3</a:t>
            </a:r>
            <a:r>
              <a:rPr lang="fr-FR" baseline="30000" dirty="0" smtClean="0"/>
              <a:t>ème</a:t>
            </a:r>
            <a:r>
              <a:rPr lang="fr-FR" baseline="0" dirty="0" smtClean="0"/>
              <a:t> et Madame </a:t>
            </a:r>
            <a:r>
              <a:rPr lang="fr-FR" baseline="0" dirty="0" err="1" smtClean="0"/>
              <a:t>Gouneau</a:t>
            </a:r>
            <a:r>
              <a:rPr lang="fr-FR" baseline="0" dirty="0" smtClean="0"/>
              <a:t>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28EDB-62D9-482C-AEA9-36B420D762A6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CD8E6A1-B0E3-4ED6-A2A7-6D47AC4713BD}" type="datetimeFigureOut">
              <a:rPr lang="fr-FR" smtClean="0"/>
              <a:pPr/>
              <a:t>07/01/2021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B63E6C4-33F8-44CC-9EFB-B1C5EBCA6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PARCOURS AVENIR - 4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3576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827584" y="3212976"/>
            <a:ext cx="7531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</a:pPr>
            <a:r>
              <a:rPr lang="fr-FR" dirty="0" smtClean="0"/>
              <a:t>	- Les différentes étapes pour trouver un stage</a:t>
            </a:r>
          </a:p>
          <a:p>
            <a:pPr marL="285750" indent="-285750">
              <a:lnSpc>
                <a:spcPct val="150000"/>
              </a:lnSpc>
            </a:pPr>
            <a:r>
              <a:rPr lang="fr-FR" dirty="0" smtClean="0"/>
              <a:t>	- Apprendre à se présenter</a:t>
            </a:r>
          </a:p>
          <a:p>
            <a:pPr marL="285750" indent="-285750">
              <a:lnSpc>
                <a:spcPct val="150000"/>
              </a:lnSpc>
            </a:pPr>
            <a:r>
              <a:rPr lang="fr-FR" dirty="0" smtClean="0"/>
              <a:t>	- Apprendre à se comporter lors d’un entretien : simulation d’entretien. </a:t>
            </a:r>
          </a:p>
          <a:p>
            <a:pPr marL="285750" indent="-285750">
              <a:lnSpc>
                <a:spcPct val="150000"/>
              </a:lnSpc>
            </a:pPr>
            <a:r>
              <a:rPr lang="fr-FR" dirty="0" smtClean="0"/>
              <a:t>	- Créer ses supports : le CV du collégien + lettre de motivation</a:t>
            </a:r>
          </a:p>
          <a:p>
            <a:pPr marL="285750" indent="-285750">
              <a:lnSpc>
                <a:spcPct val="150000"/>
              </a:lnSpc>
            </a:pPr>
            <a:r>
              <a:rPr lang="fr-FR" dirty="0" smtClean="0"/>
              <a:t> </a:t>
            </a:r>
            <a:r>
              <a:rPr lang="fr-FR" dirty="0" smtClean="0">
                <a:latin typeface="Franklin Gothic Medium"/>
              </a:rPr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71600" y="2636912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Rechercher un stage »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910" y="428604"/>
            <a:ext cx="2579552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Classe de 4</a:t>
            </a:r>
            <a:r>
              <a:rPr lang="fr-FR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ème</a:t>
            </a: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71600" y="1556792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 smtClean="0"/>
              <a:t>Intervention de Claire </a:t>
            </a:r>
            <a:r>
              <a:rPr lang="fr-FR" dirty="0" err="1" smtClean="0"/>
              <a:t>Gouneau</a:t>
            </a:r>
            <a:r>
              <a:rPr lang="fr-FR" dirty="0" smtClean="0"/>
              <a:t>(Psy-En) </a:t>
            </a:r>
            <a:r>
              <a:rPr lang="fr-FR" dirty="0" smtClean="0"/>
              <a:t>passage en classe pour présenter les différentes filières.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56176" y="119675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Fin 2</a:t>
            </a:r>
            <a:r>
              <a:rPr lang="fr-FR" b="1" baseline="30000" dirty="0" smtClean="0"/>
              <a:t>nd</a:t>
            </a:r>
            <a:r>
              <a:rPr lang="fr-FR" b="1" dirty="0" smtClean="0"/>
              <a:t> trimestre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28184" y="263691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3</a:t>
            </a:r>
            <a:r>
              <a:rPr lang="fr-FR" b="1" baseline="30000" dirty="0" smtClean="0"/>
              <a:t>ème</a:t>
            </a:r>
            <a:r>
              <a:rPr lang="fr-FR" b="1" dirty="0" smtClean="0"/>
              <a:t> trimestre</a:t>
            </a:r>
            <a:endParaRPr lang="fr-FR" b="1" dirty="0"/>
          </a:p>
        </p:txBody>
      </p:sp>
    </p:spTree>
    <p:extLst>
      <p:ext uri="{BB962C8B-B14F-4D97-AF65-F5344CB8AC3E}">
        <p14:creationId xmlns="" xmlns:p14="http://schemas.microsoft.com/office/powerpoint/2010/main" val="26006503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11560" y="1556792"/>
            <a:ext cx="78488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000" dirty="0" smtClean="0">
              <a:effectLst/>
            </a:endParaRPr>
          </a:p>
          <a:p>
            <a:pPr algn="ctr"/>
            <a:r>
              <a:rPr lang="fr-FR" sz="2000" b="1" dirty="0" smtClean="0">
                <a:effectLst/>
              </a:rPr>
              <a:t>S</a:t>
            </a:r>
            <a:r>
              <a:rPr lang="fr-FR" sz="2000" b="1" dirty="0" smtClean="0"/>
              <a:t>éance n°1 </a:t>
            </a:r>
            <a:r>
              <a:rPr lang="fr-FR" sz="2000" dirty="0" smtClean="0"/>
              <a:t>: 1 ou 2heures</a:t>
            </a:r>
          </a:p>
          <a:p>
            <a:pPr algn="ctr"/>
            <a:endParaRPr lang="fr-FR" sz="2000" dirty="0" smtClean="0">
              <a:effectLst/>
            </a:endParaRPr>
          </a:p>
          <a:p>
            <a:pPr algn="ctr"/>
            <a:endParaRPr lang="fr-FR" sz="2000" dirty="0" smtClean="0">
              <a:effectLst/>
            </a:endParaRPr>
          </a:p>
          <a:p>
            <a:pPr algn="ctr"/>
            <a:r>
              <a:rPr lang="fr-F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Temps 1</a:t>
            </a:r>
            <a:r>
              <a:rPr lang="fr-FR" sz="2000" dirty="0" smtClean="0"/>
              <a:t> : Pourquoi faire un stage d’observation </a:t>
            </a:r>
          </a:p>
          <a:p>
            <a:pPr algn="ctr"/>
            <a:r>
              <a:rPr lang="fr-FR" sz="2000" dirty="0" smtClean="0"/>
              <a:t>en milieu professionnel ? </a:t>
            </a:r>
          </a:p>
          <a:p>
            <a:pPr algn="ctr"/>
            <a:endParaRPr lang="fr-FR" sz="2000" dirty="0" smtClean="0"/>
          </a:p>
          <a:p>
            <a:pPr algn="ctr"/>
            <a:r>
              <a:rPr lang="fr-F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Temps 2 </a:t>
            </a:r>
            <a:r>
              <a:rPr lang="fr-FR" sz="2000" dirty="0" smtClean="0">
                <a:effectLst/>
              </a:rPr>
              <a:t>: Les différentes étapes pour trouver un stage.</a:t>
            </a:r>
          </a:p>
          <a:p>
            <a:pPr algn="ctr"/>
            <a:endParaRPr lang="fr-FR" sz="2000" dirty="0" smtClean="0">
              <a:effectLst/>
            </a:endParaRPr>
          </a:p>
          <a:p>
            <a:pPr algn="ctr"/>
            <a:r>
              <a:rPr lang="fr-F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Temps 3</a:t>
            </a:r>
            <a:r>
              <a:rPr lang="fr-FR" sz="2000" dirty="0" smtClean="0"/>
              <a:t> : Les clés pour se présenter. </a:t>
            </a:r>
          </a:p>
          <a:p>
            <a:pPr algn="ctr"/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2518042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11560" y="1556792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000" dirty="0" smtClean="0">
              <a:effectLst/>
            </a:endParaRPr>
          </a:p>
          <a:p>
            <a:pPr algn="ctr"/>
            <a:r>
              <a:rPr lang="fr-FR" sz="2000" b="1" dirty="0" smtClean="0">
                <a:effectLst/>
              </a:rPr>
              <a:t>S</a:t>
            </a:r>
            <a:r>
              <a:rPr lang="fr-FR" sz="2000" b="1" dirty="0" smtClean="0"/>
              <a:t>éance n°2 </a:t>
            </a:r>
            <a:r>
              <a:rPr lang="fr-FR" sz="2000" dirty="0" smtClean="0"/>
              <a:t>: 2heures</a:t>
            </a:r>
          </a:p>
          <a:p>
            <a:pPr algn="ctr"/>
            <a:endParaRPr lang="fr-FR" sz="2000" dirty="0" smtClean="0">
              <a:effectLst/>
            </a:endParaRPr>
          </a:p>
          <a:p>
            <a:pPr algn="ctr"/>
            <a:endParaRPr lang="fr-FR" sz="2000" dirty="0" smtClean="0">
              <a:effectLst/>
            </a:endParaRPr>
          </a:p>
          <a:p>
            <a:pPr algn="ctr"/>
            <a:r>
              <a:rPr lang="fr-F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Temps 4</a:t>
            </a:r>
            <a:r>
              <a:rPr lang="fr-FR" sz="2000" dirty="0" smtClean="0"/>
              <a:t> : Apprendre à </a:t>
            </a:r>
            <a:r>
              <a:rPr lang="fr-FR" sz="2000" dirty="0" smtClean="0"/>
              <a:t>échanger et à adopter la bonne posture </a:t>
            </a:r>
            <a:r>
              <a:rPr lang="fr-FR" sz="2000" dirty="0" smtClean="0"/>
              <a:t>lors </a:t>
            </a:r>
            <a:r>
              <a:rPr lang="fr-FR" sz="2000" dirty="0" smtClean="0"/>
              <a:t>d’un entretien (simulation d’entretien)</a:t>
            </a:r>
          </a:p>
          <a:p>
            <a:pPr algn="ctr"/>
            <a:endParaRPr lang="fr-FR" sz="2000" dirty="0" smtClean="0"/>
          </a:p>
          <a:p>
            <a:pPr algn="ctr"/>
            <a:r>
              <a:rPr lang="fr-F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Temps 5 </a:t>
            </a:r>
            <a:r>
              <a:rPr lang="fr-FR" sz="2000" dirty="0" smtClean="0"/>
              <a:t>: </a:t>
            </a:r>
            <a:r>
              <a:rPr lang="fr-FR" sz="2000" dirty="0" smtClean="0"/>
              <a:t>Elaborer ses </a:t>
            </a:r>
            <a:r>
              <a:rPr lang="fr-FR" sz="2000" dirty="0" smtClean="0"/>
              <a:t>supports (CV du collégien, Lettre de motivation)</a:t>
            </a:r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2518042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524000" y="3261360"/>
          <a:ext cx="6096000" cy="33528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FR" sz="1600" b="1">
                        <a:solidFill>
                          <a:srgbClr val="215868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475656" y="1052736"/>
          <a:ext cx="6096000" cy="1884045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1884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dirty="0" smtClean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Times New Roman"/>
                        </a:rPr>
                        <a:t>PHOTO</a:t>
                      </a:r>
                      <a:endParaRPr lang="fr-FR" sz="1100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262626"/>
                          </a:solidFill>
                          <a:latin typeface="Arial"/>
                          <a:ea typeface="Calibri"/>
                          <a:cs typeface="Times New Roman"/>
                        </a:rPr>
                        <a:t>Numéro de téléphone</a:t>
                      </a:r>
                      <a:endParaRPr lang="fr-FR" sz="1100" b="1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262626"/>
                          </a:solidFill>
                          <a:latin typeface="Arial"/>
                          <a:ea typeface="Calibri"/>
                          <a:cs typeface="Times New Roman"/>
                        </a:rPr>
                        <a:t>Adresse Ligne 1</a:t>
                      </a:r>
                      <a:endParaRPr lang="fr-FR" sz="1100" b="1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262626"/>
                          </a:solidFill>
                          <a:latin typeface="Arial"/>
                          <a:ea typeface="Calibri"/>
                          <a:cs typeface="Times New Roman"/>
                        </a:rPr>
                        <a:t>Code postal et ville</a:t>
                      </a:r>
                      <a:endParaRPr lang="fr-FR" sz="1100" b="1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262626"/>
                          </a:solidFill>
                          <a:latin typeface="Arial"/>
                          <a:ea typeface="Calibri"/>
                          <a:cs typeface="Times New Roman"/>
                        </a:rPr>
                        <a:t>Adresse mail</a:t>
                      </a:r>
                      <a:endParaRPr lang="fr-FR" sz="1100" b="1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262626"/>
                          </a:solidFill>
                          <a:latin typeface="Arial"/>
                          <a:ea typeface="Calibri"/>
                          <a:cs typeface="Times New Roman"/>
                        </a:rPr>
                        <a:t>Numéro de téléphone</a:t>
                      </a:r>
                      <a:endParaRPr lang="fr-FR" sz="1100" b="1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8890" marB="2743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rgbClr val="40404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Né(e) </a:t>
                      </a:r>
                      <a:r>
                        <a:rPr lang="fr-FR" sz="1100" b="1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le : __/__/____</a:t>
                      </a:r>
                      <a:endParaRPr lang="fr-FR" sz="1100" b="1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A __________</a:t>
                      </a:r>
                      <a:endParaRPr lang="fr-FR" sz="1100" b="1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8890" marB="2743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475656" y="2492896"/>
          <a:ext cx="6096000" cy="3549467"/>
        </p:xfrm>
        <a:graphic>
          <a:graphicData uri="http://schemas.openxmlformats.org/drawingml/2006/table">
            <a:tbl>
              <a:tblPr/>
              <a:tblGrid>
                <a:gridCol w="1261889"/>
                <a:gridCol w="4834111"/>
              </a:tblGrid>
              <a:tr h="161471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kern="0" dirty="0">
                          <a:solidFill>
                            <a:srgbClr val="40404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Mes</a:t>
                      </a:r>
                      <a:endParaRPr lang="fr-FR" sz="1000" b="1" kern="0" dirty="0">
                        <a:solidFill>
                          <a:srgbClr val="40404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kern="0" dirty="0">
                          <a:solidFill>
                            <a:srgbClr val="40404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expériences</a:t>
                      </a:r>
                      <a:endParaRPr lang="fr-FR" sz="1000" b="1" kern="0" dirty="0">
                        <a:solidFill>
                          <a:srgbClr val="40404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548" marR="69548" marT="130629" marB="130629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9F9F9"/>
                      </a:fgClr>
                      <a:bgClr>
                        <a:srgbClr val="FEFEF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ctr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Collège</a:t>
                      </a:r>
                      <a:endParaRPr lang="fr-FR" sz="1000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fontAlgn="ctr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Ecole élémentaire</a:t>
                      </a:r>
                      <a:endParaRPr lang="fr-FR" sz="1000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fontAlgn="ctr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Baby </a:t>
                      </a:r>
                      <a:r>
                        <a:rPr lang="fr-FR" sz="1000" dirty="0" err="1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sitting</a:t>
                      </a:r>
                      <a:r>
                        <a:rPr lang="fr-FR" sz="1000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, participation à une activité sportive, culturelle, investissement dans une association, arbitrage, une instance du collège, de la mairie…</a:t>
                      </a:r>
                      <a:endParaRPr lang="fr-FR" sz="1000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fontAlgn="ctr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 dirty="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Noter si possible les dates, le lieu</a:t>
                      </a:r>
                      <a:endParaRPr lang="fr-FR" sz="1000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548" marR="69548" marT="130629" marB="130629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61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kern="0">
                          <a:solidFill>
                            <a:srgbClr val="40404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Mes compétences</a:t>
                      </a:r>
                      <a:endParaRPr lang="fr-FR" sz="1000" b="1" kern="0">
                        <a:solidFill>
                          <a:srgbClr val="40404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548" marR="69548" marT="130629" marB="130629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9F9F9"/>
                      </a:fgClr>
                      <a:bgClr>
                        <a:srgbClr val="FEFEF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Les compétences développées dans le cadre des expériences. </a:t>
                      </a:r>
                      <a:endParaRPr lang="fr-FR" sz="100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Les compétences développées dans le cadre du socle commun.</a:t>
                      </a:r>
                      <a:endParaRPr lang="fr-FR" sz="100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548" marR="69548" marT="130629" marB="130629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kern="0">
                          <a:solidFill>
                            <a:srgbClr val="40404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Mon projet professionnel</a:t>
                      </a:r>
                      <a:endParaRPr lang="fr-FR" sz="1000" b="1" kern="0">
                        <a:solidFill>
                          <a:srgbClr val="40404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548" marR="69548" marT="130629" marB="130629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9F9F9"/>
                      </a:fgClr>
                      <a:bgClr>
                        <a:srgbClr val="FEFEF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  <a:tabLst>
                          <a:tab pos="539750" algn="l"/>
                        </a:tabLst>
                      </a:pPr>
                      <a:r>
                        <a:rPr lang="fr-FR" sz="1000">
                          <a:solidFill>
                            <a:srgbClr val="404040"/>
                          </a:solidFill>
                          <a:latin typeface="Arial"/>
                          <a:ea typeface="Calibri"/>
                          <a:cs typeface="Times New Roman"/>
                        </a:rPr>
                        <a:t>Quel est ou quels sont mes envies de projet professionnel – pourquoi ?</a:t>
                      </a:r>
                      <a:endParaRPr lang="fr-FR" sz="1000">
                        <a:solidFill>
                          <a:srgbClr val="404040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9548" marR="69548" marT="130629" marB="130629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kern="0">
                          <a:solidFill>
                            <a:srgbClr val="40404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Mes centres d’intérêt</a:t>
                      </a:r>
                      <a:endParaRPr lang="fr-FR" sz="1000" b="1" kern="0">
                        <a:solidFill>
                          <a:srgbClr val="40404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548" marR="69548" marT="130629" marB="130629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7F7F7"/>
                      </a:fgClr>
                      <a:bgClr>
                        <a:srgbClr val="FDFDFD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ctr">
                        <a:lnSpc>
                          <a:spcPct val="115000"/>
                        </a:lnSpc>
                        <a:spcAft>
                          <a:spcPts val="1200"/>
                        </a:spcAft>
                        <a:buFont typeface="Wingdings"/>
                        <a:buChar char=""/>
                      </a:pPr>
                      <a:r>
                        <a:rPr lang="fr-FR" sz="1000" dirty="0">
                          <a:solidFill>
                            <a:srgbClr val="404040"/>
                          </a:solidFill>
                          <a:latin typeface="Arial"/>
                          <a:ea typeface="MS Mincho"/>
                          <a:cs typeface="Times New Roman"/>
                        </a:rPr>
                        <a:t>Sport, lecture, jeux, thème… </a:t>
                      </a:r>
                      <a:endParaRPr lang="fr-FR" sz="1000" dirty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548" marR="69548" marT="130629" marB="130629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75656" y="692696"/>
            <a:ext cx="2376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Prénom   NOM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59832" y="2060848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Stage d’observation en milieu professionnel</a:t>
            </a:r>
            <a:endParaRPr lang="fr-FR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11560" y="1556792"/>
            <a:ext cx="78488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000" dirty="0" smtClean="0">
              <a:effectLst/>
            </a:endParaRPr>
          </a:p>
          <a:p>
            <a:pPr algn="ctr"/>
            <a:r>
              <a:rPr lang="fr-FR" sz="2000" b="1" dirty="0" smtClean="0">
                <a:effectLst/>
              </a:rPr>
              <a:t>Lien avec la classe de 3</a:t>
            </a:r>
            <a:r>
              <a:rPr lang="fr-FR" sz="2000" b="1" baseline="30000" dirty="0" smtClean="0">
                <a:effectLst/>
              </a:rPr>
              <a:t>ème</a:t>
            </a:r>
            <a:r>
              <a:rPr lang="fr-FR" sz="2000" b="1" dirty="0" smtClean="0">
                <a:effectLst/>
              </a:rPr>
              <a:t> </a:t>
            </a:r>
            <a:endParaRPr lang="fr-FR" sz="2000" dirty="0" smtClean="0"/>
          </a:p>
          <a:p>
            <a:pPr algn="ctr"/>
            <a:endParaRPr lang="fr-FR" sz="2000" dirty="0" smtClean="0">
              <a:effectLst/>
            </a:endParaRPr>
          </a:p>
          <a:p>
            <a:pPr algn="ctr"/>
            <a:endParaRPr lang="fr-FR" sz="2000" dirty="0" smtClean="0">
              <a:effectLst/>
            </a:endParaRPr>
          </a:p>
          <a:p>
            <a:pPr algn="ctr">
              <a:lnSpc>
                <a:spcPct val="200000"/>
              </a:lnSpc>
            </a:pPr>
            <a:r>
              <a:rPr lang="fr-FR" sz="2000" dirty="0" smtClean="0"/>
              <a:t>Pour ne pas égarer les </a:t>
            </a:r>
            <a:r>
              <a:rPr lang="fr-FR" sz="2000" dirty="0" smtClean="0"/>
              <a:t>supports personnels, </a:t>
            </a:r>
            <a:r>
              <a:rPr lang="fr-FR" sz="2000" dirty="0" smtClean="0"/>
              <a:t>les informations transmises… élaboration d’un </a:t>
            </a:r>
            <a:r>
              <a:rPr lang="fr-FR" sz="20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livret individuel </a:t>
            </a:r>
            <a:r>
              <a:rPr lang="fr-FR" sz="2000" dirty="0" smtClean="0"/>
              <a:t>que l’élève pourra réutiliser en 3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</a:t>
            </a:r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2518042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69269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L’année de 3</a:t>
            </a:r>
            <a:r>
              <a:rPr lang="fr-FR" sz="3200" baseline="30000" dirty="0" smtClean="0"/>
              <a:t>ème</a:t>
            </a:r>
            <a:r>
              <a:rPr lang="fr-FR" sz="3200" dirty="0" smtClean="0"/>
              <a:t> </a:t>
            </a:r>
            <a:endParaRPr lang="fr-FR" sz="3200" dirty="0"/>
          </a:p>
        </p:txBody>
      </p:sp>
      <p:sp>
        <p:nvSpPr>
          <p:cNvPr id="3" name="Flèche droite 2"/>
          <p:cNvSpPr/>
          <p:nvPr/>
        </p:nvSpPr>
        <p:spPr>
          <a:xfrm>
            <a:off x="827584" y="2780928"/>
            <a:ext cx="7632848" cy="72008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2123728" y="2204864"/>
            <a:ext cx="1584176" cy="605977"/>
            <a:chOff x="1403648" y="2194585"/>
            <a:chExt cx="1584176" cy="605977"/>
          </a:xfrm>
        </p:grpSpPr>
        <p:sp>
          <p:nvSpPr>
            <p:cNvPr id="4" name="ZoneTexte 3"/>
            <p:cNvSpPr txBox="1"/>
            <p:nvPr/>
          </p:nvSpPr>
          <p:spPr>
            <a:xfrm>
              <a:off x="1403648" y="2234777"/>
              <a:ext cx="1584176" cy="565785"/>
            </a:xfrm>
            <a:prstGeom prst="downArrowCallout">
              <a:avLst>
                <a:gd name="adj1" fmla="val 7240"/>
                <a:gd name="adj2" fmla="val 25000"/>
                <a:gd name="adj3" fmla="val 25000"/>
                <a:gd name="adj4" fmla="val 64977"/>
              </a:avLst>
            </a:prstGeom>
            <a:noFill/>
            <a:ln w="19050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475656" y="2194585"/>
              <a:ext cx="136815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 smtClean="0"/>
                <a:t>Rencontres de l’orientation</a:t>
              </a:r>
            </a:p>
            <a:p>
              <a:endParaRPr lang="fr-FR" sz="1100" dirty="0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2483768" y="335699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JANVIER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27984" y="335699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MARS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796136" y="335699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020272" y="335699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JUIN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547664" y="1700808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Forum de l’orientation</a:t>
            </a:r>
          </a:p>
          <a:p>
            <a:endParaRPr lang="fr-FR" sz="11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203848" y="2564904"/>
            <a:ext cx="15121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Semaine stage milieu professionnel</a:t>
            </a:r>
          </a:p>
          <a:p>
            <a:endParaRPr lang="fr-FR" sz="11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851920" y="2132856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    Remise rapport de stage</a:t>
            </a:r>
          </a:p>
          <a:p>
            <a:endParaRPr lang="fr-FR" sz="1100" dirty="0"/>
          </a:p>
        </p:txBody>
      </p:sp>
      <p:sp>
        <p:nvSpPr>
          <p:cNvPr id="14" name="ZoneTexte 13"/>
          <p:cNvSpPr txBox="1"/>
          <p:nvPr/>
        </p:nvSpPr>
        <p:spPr>
          <a:xfrm>
            <a:off x="5724128" y="4941168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Oral blanc DNB</a:t>
            </a:r>
          </a:p>
          <a:p>
            <a:endParaRPr lang="fr-FR" sz="11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915816" y="4437112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DNB Blanc n°1</a:t>
            </a:r>
          </a:p>
          <a:p>
            <a:endParaRPr lang="fr-FR" sz="1100" dirty="0"/>
          </a:p>
        </p:txBody>
      </p:sp>
      <p:sp>
        <p:nvSpPr>
          <p:cNvPr id="16" name="ZoneTexte 15"/>
          <p:cNvSpPr txBox="1"/>
          <p:nvPr/>
        </p:nvSpPr>
        <p:spPr>
          <a:xfrm>
            <a:off x="4860032" y="4438273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DNB Blanc n2</a:t>
            </a:r>
          </a:p>
          <a:p>
            <a:endParaRPr lang="fr-FR" sz="1100" dirty="0"/>
          </a:p>
        </p:txBody>
      </p:sp>
      <p:sp>
        <p:nvSpPr>
          <p:cNvPr id="17" name="ZoneTexte 16"/>
          <p:cNvSpPr txBox="1"/>
          <p:nvPr/>
        </p:nvSpPr>
        <p:spPr>
          <a:xfrm>
            <a:off x="3923928" y="3717032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Fiche dialogue Etape 1</a:t>
            </a:r>
          </a:p>
          <a:p>
            <a:endParaRPr lang="fr-FR" sz="11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588224" y="4413012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Epreuve orale DNB</a:t>
            </a:r>
          </a:p>
          <a:p>
            <a:endParaRPr lang="fr-FR" sz="1100" dirty="0"/>
          </a:p>
        </p:txBody>
      </p:sp>
      <p:sp>
        <p:nvSpPr>
          <p:cNvPr id="19" name="Rectangle avec flèche vers le bas 18"/>
          <p:cNvSpPr/>
          <p:nvPr/>
        </p:nvSpPr>
        <p:spPr>
          <a:xfrm>
            <a:off x="1599576" y="1751048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5652120" y="3717032"/>
            <a:ext cx="1368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Fiche dialogue Etape 2 + vœux 2nde</a:t>
            </a:r>
          </a:p>
          <a:p>
            <a:endParaRPr lang="fr-FR" sz="1100" dirty="0"/>
          </a:p>
        </p:txBody>
      </p:sp>
      <p:sp>
        <p:nvSpPr>
          <p:cNvPr id="21" name="ZoneTexte 20"/>
          <p:cNvSpPr txBox="1"/>
          <p:nvPr/>
        </p:nvSpPr>
        <p:spPr>
          <a:xfrm>
            <a:off x="683568" y="3717032"/>
            <a:ext cx="2088232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Remise livret accompagnement oral DNB </a:t>
            </a:r>
            <a:r>
              <a:rPr lang="fr-FR" sz="1000" i="1" dirty="0" smtClean="0"/>
              <a:t>– début des recherches</a:t>
            </a:r>
          </a:p>
          <a:p>
            <a:pPr algn="ctr"/>
            <a:r>
              <a:rPr lang="fr-FR" sz="1000" i="1" dirty="0" smtClean="0"/>
              <a:t> documentaires</a:t>
            </a:r>
          </a:p>
          <a:p>
            <a:endParaRPr lang="fr-FR" sz="1100" dirty="0"/>
          </a:p>
        </p:txBody>
      </p:sp>
      <p:sp>
        <p:nvSpPr>
          <p:cNvPr id="22" name="Rectangle avec flèche vers le bas 21"/>
          <p:cNvSpPr/>
          <p:nvPr/>
        </p:nvSpPr>
        <p:spPr>
          <a:xfrm>
            <a:off x="3275856" y="2636912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avec flèche vers le bas 22"/>
          <p:cNvSpPr/>
          <p:nvPr/>
        </p:nvSpPr>
        <p:spPr>
          <a:xfrm>
            <a:off x="3851920" y="2132856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avec flèche vers le bas 23"/>
          <p:cNvSpPr/>
          <p:nvPr/>
        </p:nvSpPr>
        <p:spPr>
          <a:xfrm rot="10800000">
            <a:off x="827584" y="3429000"/>
            <a:ext cx="1872208" cy="1008112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avec flèche vers le bas 24"/>
          <p:cNvSpPr/>
          <p:nvPr/>
        </p:nvSpPr>
        <p:spPr>
          <a:xfrm rot="10800000">
            <a:off x="2915816" y="4221088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avec flèche vers le bas 25"/>
          <p:cNvSpPr/>
          <p:nvPr/>
        </p:nvSpPr>
        <p:spPr>
          <a:xfrm rot="10800000">
            <a:off x="3923928" y="3542871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avec flèche vers le bas 26"/>
          <p:cNvSpPr/>
          <p:nvPr/>
        </p:nvSpPr>
        <p:spPr>
          <a:xfrm rot="10800000">
            <a:off x="4788024" y="4221087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avec flèche vers le bas 27"/>
          <p:cNvSpPr/>
          <p:nvPr/>
        </p:nvSpPr>
        <p:spPr>
          <a:xfrm rot="10800000">
            <a:off x="5693984" y="3479240"/>
            <a:ext cx="1368152" cy="792088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avec flèche vers le bas 28"/>
          <p:cNvSpPr/>
          <p:nvPr/>
        </p:nvSpPr>
        <p:spPr>
          <a:xfrm rot="10800000">
            <a:off x="5724128" y="4725144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avec flèche vers le bas 29"/>
          <p:cNvSpPr/>
          <p:nvPr/>
        </p:nvSpPr>
        <p:spPr>
          <a:xfrm rot="10800000">
            <a:off x="6640136" y="4241184"/>
            <a:ext cx="1368152" cy="576064"/>
          </a:xfrm>
          <a:prstGeom prst="downArrowCallou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3789040"/>
            <a:ext cx="6088640" cy="1584176"/>
          </a:xfrm>
        </p:spPr>
        <p:txBody>
          <a:bodyPr>
            <a:normAutofit/>
          </a:bodyPr>
          <a:lstStyle/>
          <a:p>
            <a:pPr algn="r"/>
            <a:r>
              <a:rPr lang="fr-FR" sz="2400" b="1" dirty="0" smtClean="0"/>
              <a:t>Diaporama réalisé </a:t>
            </a:r>
            <a:r>
              <a:rPr lang="fr-FR" sz="2400" b="1" dirty="0" smtClean="0"/>
              <a:t>par :</a:t>
            </a:r>
            <a:br>
              <a:rPr lang="fr-FR" sz="2400" b="1" dirty="0" smtClean="0"/>
            </a:br>
            <a:r>
              <a:rPr lang="fr-FR" sz="2000" dirty="0" smtClean="0"/>
              <a:t>Marie-Josée </a:t>
            </a:r>
            <a:r>
              <a:rPr lang="fr-FR" sz="2000" dirty="0" err="1" smtClean="0"/>
              <a:t>Cauzot</a:t>
            </a:r>
            <a:r>
              <a:rPr lang="fr-FR" sz="2000" dirty="0" smtClean="0"/>
              <a:t>, </a:t>
            </a:r>
            <a:r>
              <a:rPr lang="fr-FR" sz="2000" dirty="0" smtClean="0"/>
              <a:t>référente </a:t>
            </a:r>
            <a:r>
              <a:rPr lang="fr-FR" sz="2000" dirty="0" smtClean="0"/>
              <a:t>Parcours avenir </a:t>
            </a:r>
            <a:br>
              <a:rPr lang="fr-FR" sz="2000" dirty="0" smtClean="0"/>
            </a:br>
            <a:r>
              <a:rPr lang="fr-FR" sz="2000" dirty="0" smtClean="0"/>
              <a:t>Angéline </a:t>
            </a:r>
            <a:r>
              <a:rPr lang="fr-FR" sz="2000" dirty="0" smtClean="0"/>
              <a:t>Sanchis, Principale </a:t>
            </a:r>
            <a:r>
              <a:rPr lang="fr-FR" sz="2000" dirty="0" smtClean="0"/>
              <a:t>adjointe</a:t>
            </a:r>
            <a:br>
              <a:rPr lang="fr-FR" sz="2000" dirty="0" smtClean="0"/>
            </a:br>
            <a:r>
              <a:rPr lang="fr-FR" sz="2000" b="1" i="1" dirty="0" smtClean="0"/>
              <a:t>Mise à jour en janvier 2021</a:t>
            </a:r>
            <a:endParaRPr lang="fr-FR" sz="2000" b="1" i="1" dirty="0"/>
          </a:p>
        </p:txBody>
      </p:sp>
    </p:spTree>
    <p:extLst>
      <p:ext uri="{BB962C8B-B14F-4D97-AF65-F5344CB8AC3E}">
        <p14:creationId xmlns="" xmlns:p14="http://schemas.microsoft.com/office/powerpoint/2010/main" val="3922119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565</TotalTime>
  <Words>620</Words>
  <Application>Microsoft Office PowerPoint</Application>
  <PresentationFormat>Affichage à l'écran (4:3)</PresentationFormat>
  <Paragraphs>106</Paragraphs>
  <Slides>8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Austin</vt:lpstr>
      <vt:lpstr>PARCOURS AVENIR - 4ème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Diaporama réalisé par : Marie-Josée Cauzot, référente Parcours avenir  Angéline Sanchis, Principale adjointe Mise à jour en janvier 2021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Frederic Sanchis</dc:creator>
  <cp:lastModifiedBy>princadj1</cp:lastModifiedBy>
  <cp:revision>55</cp:revision>
  <dcterms:created xsi:type="dcterms:W3CDTF">2017-10-01T19:04:05Z</dcterms:created>
  <dcterms:modified xsi:type="dcterms:W3CDTF">2021-01-07T08:29:27Z</dcterms:modified>
</cp:coreProperties>
</file>